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320" r:id="rId2"/>
    <p:sldId id="313" r:id="rId3"/>
    <p:sldId id="663" r:id="rId4"/>
    <p:sldId id="311" r:id="rId5"/>
    <p:sldId id="281" r:id="rId6"/>
    <p:sldId id="277" r:id="rId7"/>
    <p:sldId id="282" r:id="rId8"/>
    <p:sldId id="284" r:id="rId9"/>
    <p:sldId id="283" r:id="rId10"/>
    <p:sldId id="314" r:id="rId11"/>
    <p:sldId id="285" r:id="rId12"/>
    <p:sldId id="286" r:id="rId13"/>
    <p:sldId id="322" r:id="rId14"/>
    <p:sldId id="287" r:id="rId15"/>
    <p:sldId id="290" r:id="rId16"/>
    <p:sldId id="293" r:id="rId17"/>
    <p:sldId id="319" r:id="rId18"/>
    <p:sldId id="297" r:id="rId19"/>
  </p:sldIdLst>
  <p:sldSz cx="12192000" cy="6858000"/>
  <p:notesSz cx="6797675" cy="992663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D4C19C"/>
    <a:srgbClr val="9D2449"/>
    <a:srgbClr val="621132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95885"/>
  </p:normalViewPr>
  <p:slideViewPr>
    <p:cSldViewPr snapToGrid="0" snapToObjects="1">
      <p:cViewPr varScale="1">
        <p:scale>
          <a:sx n="78" d="100"/>
          <a:sy n="78" d="100"/>
        </p:scale>
        <p:origin x="864" y="-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ownloads\graficas%201TM%20C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graficas%201TM%20CM%20(1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Primer%20Trimestre%202025\1%20TRIMESTRE%202024\Graficas\graficas%201TM%20C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\Desktop\Primer%20Trimestre%202025\1%20TRIMESTRE%202024\Graficas\graficas%201TM%20C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77671694127048"/>
          <c:y val="0.3315968536293043"/>
          <c:w val="0.61078256828171584"/>
          <c:h val="0.468863418908439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41F5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1T22'!$C$4</c:f>
              <c:numCache>
                <c:formatCode>0.00%</c:formatCode>
                <c:ptCount val="1"/>
                <c:pt idx="0">
                  <c:v>0.20119999999999999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DC-4DD0-AA07-722AB4B6ABAB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F0D2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0D2D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ADC-4DD0-AA07-722AB4B6AB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ctr">
                  <a:defRPr lang="en-US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1T22'!$C$5</c:f>
              <c:numCache>
                <c:formatCode>0.00%</c:formatCode>
                <c:ptCount val="1"/>
                <c:pt idx="0">
                  <c:v>0.20119999999999999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DC-4DD0-AA07-722AB4B6A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451259233663802E-2"/>
                  <c:y val="-0.12091154854808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DC-4DD0-AA07-722AB4B6A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C00000"/>
                      </a:solidFill>
                      <a:round/>
                      <a:tailEnd w="lg" len="med"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IGOB_HUM_R: Índice de Gobierno Humanista y de Resultados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ADC-4DD0-AA07-722AB4B6A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0.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0.1"/>
      </c:valAx>
      <c:valAx>
        <c:axId val="-8829212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/>
      </a:pPr>
      <a:endParaRPr lang="es-MX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7374709754964899"/>
          <c:y val="5.6128754934176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DIMRA'!$B$4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DIMRA'!$C$4:$D$4</c:f>
              <c:numCache>
                <c:formatCode>General</c:formatCode>
                <c:ptCount val="2"/>
                <c:pt idx="0">
                  <c:v>45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4B-4D7D-A417-995B0C725CB0}"/>
            </c:ext>
          </c:extLst>
        </c:ser>
        <c:ser>
          <c:idx val="1"/>
          <c:order val="1"/>
          <c:tx>
            <c:strRef>
              <c:f>'ACT DIMRA'!$B$5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DIMRA'!$C$5:$D$5</c:f>
              <c:numCache>
                <c:formatCode>General</c:formatCode>
                <c:ptCount val="2"/>
                <c:pt idx="0">
                  <c:v>40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4B-4D7D-A417-995B0C725C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643321344414493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88.88%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24B-4D7D-A417-995B0C725CB0}"/>
                </c:ext>
              </c:extLst>
            </c:dLbl>
            <c:dLbl>
              <c:idx val="1"/>
              <c:layout>
                <c:manualLayout>
                  <c:x val="0.10031542804687013"/>
                  <c:y val="-0.1388703738017751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24B-4D7D-A417-995B0C725C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DIMRA'!$C$3:$D$3</c:f>
              <c:strCache>
                <c:ptCount val="2"/>
                <c:pt idx="0">
                  <c:v>Quejas y/o denuncias ciudadanas recibidas</c:v>
                </c:pt>
                <c:pt idx="1">
                  <c:v>Personas atendidas por la Contraloría Municipal</c:v>
                </c:pt>
              </c:strCache>
            </c:strRef>
          </c:cat>
          <c:val>
            <c:numRef>
              <c:f>'ACT DIMRA'!$C$6:$D$6</c:f>
              <c:numCache>
                <c:formatCode>0.00%</c:formatCode>
                <c:ptCount val="2"/>
                <c:pt idx="0">
                  <c:v>0.88888888888888884</c:v>
                </c:pt>
                <c:pt idx="1">
                  <c:v>0.76666666666666672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24B-4D7D-A417-995B0C725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7729119396673774"/>
          <c:y val="3.00502053759380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 &gt;20'!$B$4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&gt;20'!$C$4:$D$4</c:f>
              <c:numCache>
                <c:formatCode>General</c:formatCode>
                <c:ptCount val="2"/>
                <c:pt idx="0">
                  <c:v>10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C2-46E8-858E-BC3E79CBAF1E}"/>
            </c:ext>
          </c:extLst>
        </c:ser>
        <c:ser>
          <c:idx val="1"/>
          <c:order val="1"/>
          <c:tx>
            <c:strRef>
              <c:f>'ACT DS &gt;20'!$B$5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&gt;20'!$C$5:$D$5</c:f>
              <c:numCache>
                <c:formatCode>General</c:formatCode>
                <c:ptCount val="2"/>
                <c:pt idx="0">
                  <c:v>16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C2-46E8-858E-BC3E79CBAF1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8495164937055692E-2"/>
                  <c:y val="-3.9952651674937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6C2-46E8-858E-BC3E79CBAF1E}"/>
                </c:ext>
              </c:extLst>
            </c:dLbl>
            <c:dLbl>
              <c:idx val="1"/>
              <c:layout>
                <c:manualLayout>
                  <c:x val="-5.5700724071274896E-2"/>
                  <c:y val="-9.5364855047297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CB9-4C88-B77F-70EB230FB0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 &gt;20'!$C$3:$D$3</c:f>
              <c:strCache>
                <c:ptCount val="2"/>
                <c:pt idx="0">
                  <c:v>Resoluciones a Servidores Públicos y/o particulares</c:v>
                </c:pt>
                <c:pt idx="1">
                  <c:v>Sanciones Impuestas a Servidores Públicos y/o Particulares</c:v>
                </c:pt>
              </c:strCache>
            </c:strRef>
          </c:cat>
          <c:val>
            <c:numRef>
              <c:f>'ACT DS &gt;20'!$C$6:$D$6</c:f>
              <c:numCache>
                <c:formatCode>0.00%</c:formatCode>
                <c:ptCount val="2"/>
                <c:pt idx="0">
                  <c:v>1.6</c:v>
                </c:pt>
                <c:pt idx="1">
                  <c:v>1.3333333333333333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6C2-46E8-858E-BC3E79CBA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5189996871722209"/>
          <c:y val="2.2883428343472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'ACT. DS &lt;20'!$B$4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&lt;20'!$C$4:$D$4</c:f>
              <c:numCache>
                <c:formatCode>General</c:formatCode>
                <c:ptCount val="2"/>
                <c:pt idx="0">
                  <c:v>300</c:v>
                </c:pt>
                <c:pt idx="1">
                  <c:v>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D0-46BD-80C5-B87EE13706AC}"/>
            </c:ext>
          </c:extLst>
        </c:ser>
        <c:ser>
          <c:idx val="1"/>
          <c:order val="1"/>
          <c:tx>
            <c:strRef>
              <c:f>'ACT. DS &lt;20'!$B$5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&lt;20'!$C$5:$D$5</c:f>
              <c:numCache>
                <c:formatCode>General</c:formatCode>
                <c:ptCount val="2"/>
                <c:pt idx="0">
                  <c:v>732</c:v>
                </c:pt>
                <c:pt idx="1">
                  <c:v>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D0-46BD-80C5-B87EE13706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8246825061785721E-2"/>
                  <c:y val="-1.04733687796848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5D0-46BD-80C5-B87EE13706AC}"/>
                </c:ext>
              </c:extLst>
            </c:dLbl>
            <c:dLbl>
              <c:idx val="1"/>
              <c:layout>
                <c:manualLayout>
                  <c:x val="7.4243836884642866E-2"/>
                  <c:y val="-8.029582731091713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134.63%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5D0-46BD-80C5-B87EE13706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DS &lt;20'!$C$3:$D$3</c:f>
              <c:strCache>
                <c:ptCount val="2"/>
                <c:pt idx="0">
                  <c:v>Acuerdos de Notificación e Integración de los Procedimientos de Responsabilidad Administrativa</c:v>
                </c:pt>
                <c:pt idx="1">
                  <c:v> Constancias de No Inhabilitación Emitidas</c:v>
                </c:pt>
              </c:strCache>
            </c:strRef>
          </c:cat>
          <c:val>
            <c:numRef>
              <c:f>'ACT. DS &lt;20'!$C$6:$D$6</c:f>
              <c:numCache>
                <c:formatCode>0.00%</c:formatCode>
                <c:ptCount val="2"/>
                <c:pt idx="0">
                  <c:v>2.44</c:v>
                </c:pt>
                <c:pt idx="1">
                  <c:v>1.3463796477495107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5D0-46BD-80C5-B87EE13706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5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5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05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05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050"/>
            </a:pPr>
            <a:r>
              <a:rPr lang="es-MX" sz="105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05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&gt;40'!$B$4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&gt;40'!$C$4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11-4363-988B-8AF10382A357}"/>
            </c:ext>
          </c:extLst>
        </c:ser>
        <c:ser>
          <c:idx val="1"/>
          <c:order val="1"/>
          <c:tx>
            <c:strRef>
              <c:f>'ACT CI &gt;40'!$B$5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&gt;40'!$C$5</c:f>
              <c:numCache>
                <c:formatCode>General</c:formatCode>
                <c:ptCount val="1"/>
                <c:pt idx="0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1-4363-988B-8AF10382A35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&gt;40'!$C$3</c:f>
              <c:strCache>
                <c:ptCount val="1"/>
                <c:pt idx="0">
                  <c:v> Acciones de Control y Seguimiento de la Contraloría Interna de la SMOPyS</c:v>
                </c:pt>
              </c:strCache>
            </c:strRef>
          </c:cat>
          <c:val>
            <c:numRef>
              <c:f>'ACT CI &gt;40'!$C$6</c:f>
              <c:numCache>
                <c:formatCode>0.00%</c:formatCode>
                <c:ptCount val="1"/>
                <c:pt idx="0">
                  <c:v>0.84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511-4363-988B-8AF10382A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3957964289616925"/>
          <c:y val="2.37122628393740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CI &lt;40'!$B$4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16-4758-B115-5F6AD8CF40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&lt;40'!$C$4:$D$4</c:f>
              <c:numCache>
                <c:formatCode>General</c:formatCode>
                <c:ptCount val="2"/>
                <c:pt idx="0">
                  <c:v>190</c:v>
                </c:pt>
                <c:pt idx="1">
                  <c:v>127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16-4758-B115-5F6AD8CF407B}"/>
            </c:ext>
          </c:extLst>
        </c:ser>
        <c:ser>
          <c:idx val="1"/>
          <c:order val="1"/>
          <c:tx>
            <c:strRef>
              <c:f>'ACT CI &lt;40'!$B$5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&lt;40'!$C$5:$D$5</c:f>
              <c:numCache>
                <c:formatCode>General</c:formatCode>
                <c:ptCount val="2"/>
                <c:pt idx="0">
                  <c:v>279</c:v>
                </c:pt>
                <c:pt idx="1">
                  <c:v>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316-4758-B115-5F6AD8CF40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431894504191555"/>
                  <c:y val="7.5697091234962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16-4758-B115-5F6AD8CF407B}"/>
                </c:ext>
              </c:extLst>
            </c:dLbl>
            <c:dLbl>
              <c:idx val="1"/>
              <c:layout>
                <c:manualLayout>
                  <c:x val="6.6464502931346245E-2"/>
                  <c:y val="-5.298796386447366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130.70%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316-4758-B115-5F6AD8CF40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CI &lt;40'!$C$3:$D$3</c:f>
              <c:strCache>
                <c:ptCount val="2"/>
                <c:pt idx="0">
                  <c:v> Acciones de Control y Seguimiento de la Contraloria Interna del Sistema DIF Municipal</c:v>
                </c:pt>
                <c:pt idx="1">
                  <c:v> Acciones de Control y Seguimiento de la Contraloría Interna de la SMSPyT</c:v>
                </c:pt>
              </c:strCache>
            </c:strRef>
          </c:cat>
          <c:val>
            <c:numRef>
              <c:f>'ACT CI &lt;40'!$C$6:$D$6</c:f>
              <c:numCache>
                <c:formatCode>0.00%</c:formatCode>
                <c:ptCount val="2"/>
                <c:pt idx="0">
                  <c:v>1.4684210526315788</c:v>
                </c:pt>
                <c:pt idx="1">
                  <c:v>1.3070866141732282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316-4758-B115-5F6AD8CF4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5708451370509797"/>
          <c:y val="5.2551165303067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&gt;6'!$B$4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4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Sistemas Informáticos</c:v>
                </c:pt>
              </c:strCache>
            </c:strRef>
          </c:cat>
          <c:val>
            <c:numRef>
              <c:f>'ACT UACM &gt;6'!$C$4:$G$4</c:f>
              <c:numCache>
                <c:formatCode>General</c:formatCode>
                <c:ptCount val="4"/>
                <c:pt idx="0">
                  <c:v>10</c:v>
                </c:pt>
                <c:pt idx="1">
                  <c:v>14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4B-48AF-94E0-CA2019E92271}"/>
            </c:ext>
          </c:extLst>
        </c:ser>
        <c:ser>
          <c:idx val="1"/>
          <c:order val="1"/>
          <c:tx>
            <c:strRef>
              <c:f>'ACT UACM &gt;6'!$B$5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4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Sistemas Informáticos</c:v>
                </c:pt>
              </c:strCache>
            </c:strRef>
          </c:cat>
          <c:val>
            <c:numRef>
              <c:f>'ACT UACM &gt;6'!$C$5:$G$5</c:f>
              <c:numCache>
                <c:formatCode>General</c:formatCode>
                <c:ptCount val="4"/>
                <c:pt idx="0">
                  <c:v>10</c:v>
                </c:pt>
                <c:pt idx="1">
                  <c:v>25</c:v>
                </c:pt>
                <c:pt idx="2">
                  <c:v>7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4B-48AF-94E0-CA2019E9227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3676746040015431E-2"/>
                  <c:y val="-0.10538185181084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A4B-48AF-94E0-CA2019E92271}"/>
                </c:ext>
              </c:extLst>
            </c:dLbl>
            <c:dLbl>
              <c:idx val="1"/>
              <c:layout>
                <c:manualLayout>
                  <c:x val="-2.5342989135725677E-2"/>
                  <c:y val="-4.7571759272747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4B-48AF-94E0-CA2019E922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&gt;6'!$C$3:$G$3</c:f>
              <c:strCache>
                <c:ptCount val="4"/>
                <c:pt idx="0">
                  <c:v> Instrumentos normativos y asesorías Juridicas</c:v>
                </c:pt>
                <c:pt idx="1">
                  <c:v> Asesorías y Capacitaciones de Control Interno e Implementación del modelo COSO  </c:v>
                </c:pt>
                <c:pt idx="2">
                  <c:v>Resolución de expedientes</c:v>
                </c:pt>
                <c:pt idx="3">
                  <c:v>Sistemas Informáticos</c:v>
                </c:pt>
              </c:strCache>
            </c:strRef>
          </c:cat>
          <c:val>
            <c:numRef>
              <c:f>'ACT UACM &gt;6'!$C$6:$G$6</c:f>
              <c:numCache>
                <c:formatCode>0.00%</c:formatCode>
                <c:ptCount val="4"/>
                <c:pt idx="0">
                  <c:v>1</c:v>
                </c:pt>
                <c:pt idx="1">
                  <c:v>1.7857142857142858</c:v>
                </c:pt>
                <c:pt idx="2">
                  <c:v>1.75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BA4B-48AF-94E0-CA2019E92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891006124333409"/>
          <c:y val="1.9927648551307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&gt;300'!$B$4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&gt;300'!$C$4:$D$4</c:f>
              <c:numCache>
                <c:formatCode>General</c:formatCode>
                <c:ptCount val="2"/>
                <c:pt idx="0">
                  <c:v>81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A8-4152-8409-B1665A0D75F3}"/>
            </c:ext>
          </c:extLst>
        </c:ser>
        <c:ser>
          <c:idx val="1"/>
          <c:order val="1"/>
          <c:tx>
            <c:strRef>
              <c:f>'ACT UACM &gt;300'!$B$5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9A8-4152-8409-B1665A0D75F3}"/>
              </c:ext>
            </c:extLst>
          </c:dPt>
          <c:dPt>
            <c:idx val="1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9A8-4152-8409-B1665A0D75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&gt;300'!$C$5:$D$5</c:f>
              <c:numCache>
                <c:formatCode>General</c:formatCode>
                <c:ptCount val="2"/>
                <c:pt idx="0">
                  <c:v>78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9A8-4152-8409-B1665A0D75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363994672088887"/>
                  <c:y val="-3.6094749858334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9A8-4152-8409-B1665A0D75F3}"/>
                </c:ext>
              </c:extLst>
            </c:dLbl>
            <c:dLbl>
              <c:idx val="1"/>
              <c:layout>
                <c:manualLayout>
                  <c:x val="-3.713080070086579E-3"/>
                  <c:y val="-4.533334285214552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57.57%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9A8-4152-8409-B1665A0D75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&gt;300'!$C$3:$D$3</c:f>
              <c:strCache>
                <c:ptCount val="2"/>
                <c:pt idx="0">
                  <c:v> Visitas de Supervisión y Asesorías a Organismos Descentralizados</c:v>
                </c:pt>
                <c:pt idx="1">
                  <c:v> Promedio de Cumplimiento Normativo de Organismos Descentralizados</c:v>
                </c:pt>
              </c:strCache>
            </c:strRef>
          </c:cat>
          <c:val>
            <c:numRef>
              <c:f>'ACT UACM &gt;300'!$C$6:$D$6</c:f>
              <c:numCache>
                <c:formatCode>0.00%</c:formatCode>
                <c:ptCount val="2"/>
                <c:pt idx="0">
                  <c:v>0.96296296296296291</c:v>
                </c:pt>
                <c:pt idx="1">
                  <c:v>0.57777777777777772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9A8-4152-8409-B1665A0D7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8891006124333409"/>
          <c:y val="1.99276485513079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UACM &lt;300'!$B$4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&lt;300'!$C$4</c:f>
              <c:numCache>
                <c:formatCode>General</c:formatCode>
                <c:ptCount val="1"/>
                <c:pt idx="0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DD-453B-9DC8-EC3847D598B8}"/>
            </c:ext>
          </c:extLst>
        </c:ser>
        <c:ser>
          <c:idx val="1"/>
          <c:order val="1"/>
          <c:tx>
            <c:strRef>
              <c:f>'ACT UACM &lt;300'!$B$5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&lt;300'!$C$5</c:f>
              <c:numCache>
                <c:formatCode>General</c:formatCode>
                <c:ptCount val="1"/>
                <c:pt idx="0">
                  <c:v>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DD-453B-9DC8-EC3847D598B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5159098078489051E-2"/>
                  <c:y val="-1.56903596583115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108.66%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EDD-453B-9DC8-EC3847D598B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UACM &lt;300'!$C$3</c:f>
              <c:strCache>
                <c:ptCount val="1"/>
                <c:pt idx="0">
                  <c:v>Actividades administrativas, financieras y de control interno de la Contraloría Municipal</c:v>
                </c:pt>
              </c:strCache>
            </c:strRef>
          </c:cat>
          <c:val>
            <c:numRef>
              <c:f>'ACT UACM &lt;300'!$C$6</c:f>
              <c:numCache>
                <c:formatCode>0.00%</c:formatCode>
                <c:ptCount val="1"/>
                <c:pt idx="0">
                  <c:v>1.0866666666666667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EDD-453B-9DC8-EC3847D598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695871"/>
        <c:axId val="176677983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677983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695871"/>
        <c:crosses val="max"/>
        <c:crossBetween val="between"/>
      </c:valAx>
      <c:catAx>
        <c:axId val="1766958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67798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2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9750024800900162"/>
          <c:y val="1.73071878837304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CM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'!$C$4</c:f>
              <c:numCache>
                <c:formatCode>#,##0</c:formatCode>
                <c:ptCount val="1"/>
                <c:pt idx="0">
                  <c:v>5507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38-4A91-8FFF-6A3C041FFB72}"/>
            </c:ext>
          </c:extLst>
        </c:ser>
        <c:ser>
          <c:idx val="1"/>
          <c:order val="1"/>
          <c:tx>
            <c:strRef>
              <c:f>'Propósito CM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B31F5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1F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738-4A91-8FFF-6A3C041FFB7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'!$C$5</c:f>
              <c:numCache>
                <c:formatCode>#,##0</c:formatCode>
                <c:ptCount val="1"/>
                <c:pt idx="0">
                  <c:v>5593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38-4A91-8FFF-6A3C041FFB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2523219258890298E-2"/>
                  <c:y val="-0.1020638491680754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38-4A91-8FFF-6A3C041FF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C0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CM '!$C$3</c:f>
              <c:strCache>
                <c:ptCount val="1"/>
                <c:pt idx="0">
                  <c:v>Cumplimiento y Seguimiento de las Rendición de Cuentas de las Dependencias y Entidades de la Administración Pública Muncipal</c:v>
                </c:pt>
              </c:strCache>
            </c:strRef>
          </c:cat>
          <c:val>
            <c:numRef>
              <c:f>'Propósito CM '!$C$6</c:f>
              <c:numCache>
                <c:formatCode>0.00%</c:formatCode>
                <c:ptCount val="1"/>
                <c:pt idx="0">
                  <c:v>1.0156164881060468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738-4A91-8FFF-6A3C041FFB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METAS PLANEADAS Y ALCANZADAS A NIVEL ACTIVIDAD </a:t>
            </a:r>
            <a:endParaRPr lang="es-MX" sz="1100"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>
              <a:effectLst/>
            </a:endParaRPr>
          </a:p>
        </c:rich>
      </c:tx>
      <c:layout>
        <c:manualLayout>
          <c:xMode val="edge"/>
          <c:yMode val="edge"/>
          <c:x val="0.16114542107568702"/>
          <c:y val="4.41503960824714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1.1 DAOP'!$B$4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DAOP'!$C$4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F5-4B0A-ABD0-517368A8939A}"/>
            </c:ext>
          </c:extLst>
        </c:ser>
        <c:ser>
          <c:idx val="1"/>
          <c:order val="1"/>
          <c:tx>
            <c:strRef>
              <c:f>'ACT. 1.1 DAOP'!$B$5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DAOP'!$C$5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F5-4B0A-ABD0-517368A893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F5-4B0A-ABD0-517368A893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1.1 DAOP'!$C$3</c:f>
              <c:strCache>
                <c:ptCount val="1"/>
                <c:pt idx="0">
                  <c:v>Auditorias y Revisiones a la Obra Pública, adquisiciones y servicios relacionados</c:v>
                </c:pt>
              </c:strCache>
            </c:strRef>
          </c:cat>
          <c:val>
            <c:numRef>
              <c:f>'ACT. 1.1 DAOP'!$C$6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1F5-4B0A-ABD0-517368A89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939682314729581"/>
          <c:y val="1.28329460135859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7285175678963324"/>
          <c:y val="0.3775"/>
          <c:w val="0.59234533352197793"/>
          <c:h val="0.320693569553805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1.2 DAOP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(2)'!$C$4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14-4D9A-907D-52F0DAD6D119}"/>
            </c:ext>
          </c:extLst>
        </c:ser>
        <c:ser>
          <c:idx val="1"/>
          <c:order val="1"/>
          <c:tx>
            <c:strRef>
              <c:f>'ACT. 1.2 DAOP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(2)'!$C$5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14-4D9A-907D-52F0DAD6D1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461282102997227E-2"/>
                  <c:y val="-0.10000000000000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514-4D9A-907D-52F0DAD6D1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1.2 DAOP (2)'!$C$3</c:f>
              <c:strCache>
                <c:ptCount val="1"/>
                <c:pt idx="0">
                  <c:v>Verificaciones en materia de construcción</c:v>
                </c:pt>
              </c:strCache>
            </c:strRef>
          </c:cat>
          <c:val>
            <c:numRef>
              <c:f>'ACT. 1.2 DAOP (2)'!$C$6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514-4D9A-907D-52F0DAD6D1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6835394330516104"/>
          <c:y val="0.37304364854211952"/>
          <c:w val="0.65747804066261828"/>
          <c:h val="0.465503065389964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2.1 Y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498-4546-B485-BF3BD3287F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DA'!$C$4</c:f>
              <c:numCache>
                <c:formatCode>General</c:formatCode>
                <c:ptCount val="1"/>
                <c:pt idx="0">
                  <c:v>3400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98-4546-B485-BF3BD3287F17}"/>
            </c:ext>
          </c:extLst>
        </c:ser>
        <c:ser>
          <c:idx val="1"/>
          <c:order val="1"/>
          <c:tx>
            <c:strRef>
              <c:f>'ACT. 2.1 Y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DA'!$C$5</c:f>
              <c:numCache>
                <c:formatCode>General</c:formatCode>
                <c:ptCount val="1"/>
                <c:pt idx="0">
                  <c:v>3656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98-4546-B485-BF3BD3287F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9.6011572076333832E-2"/>
                  <c:y val="-9.52006405194780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107.52%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498-4546-B485-BF3BD3287F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2.1 Y 2.2 DA'!$C$3</c:f>
              <c:strCache>
                <c:ptCount val="1"/>
                <c:pt idx="0">
                  <c:v>Acciones de Control y Seguimiento a la Cuenta Pública.</c:v>
                </c:pt>
              </c:strCache>
            </c:strRef>
          </c:cat>
          <c:val>
            <c:numRef>
              <c:f>'ACT. 2.1 Y 2.2 DA'!$C$6</c:f>
              <c:numCache>
                <c:formatCode>0.00%</c:formatCode>
                <c:ptCount val="1"/>
                <c:pt idx="0">
                  <c:v>1.0752941176470587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498-4546-B485-BF3BD3287F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2362808568393363"/>
          <c:y val="1.99275390744521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'ACT. 2.2 DA'!$B$4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DA'!$C$4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D7-4E44-AC68-55F133F81C87}"/>
            </c:ext>
          </c:extLst>
        </c:ser>
        <c:ser>
          <c:idx val="1"/>
          <c:order val="1"/>
          <c:tx>
            <c:strRef>
              <c:f>'ACT. 2.2 DA'!$B$5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DA'!$C$5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D7-4E44-AC68-55F133F81C8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7130132441421021E-2"/>
                  <c:y val="8.0923236034374205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4D7-4E44-AC68-55F133F81C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2.2 DA'!$C$3</c:f>
              <c:strCache>
                <c:ptCount val="1"/>
                <c:pt idx="0">
                  <c:v> Auditorías, Revisiones y Arqueos</c:v>
                </c:pt>
              </c:strCache>
            </c:strRef>
          </c:cat>
          <c:val>
            <c:numRef>
              <c:f>'ACT. 2.2 DA'!$C$6</c:f>
              <c:numCache>
                <c:formatCode>0.00%</c:formatCode>
                <c:ptCount val="1"/>
                <c:pt idx="0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4D7-4E44-AC68-55F133F81C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19296983950829394"/>
          <c:y val="4.60538481315939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'[graficas 1TM CM.xlsx]ACT. FP &gt;4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72-4778-A5DB-82BE3DF7CA6C}"/>
              </c:ext>
            </c:extLst>
          </c:dPt>
          <c:dPt>
            <c:idx val="1"/>
            <c:invertIfNegative val="0"/>
            <c:bubble3D val="0"/>
            <c:spPr>
              <a:solidFill>
                <a:srgbClr val="B38E5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72-4778-A5DB-82BE3DF7CA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'[1]ACT. FP &gt;4 (2)'!$C$3:$D$3</c:f>
              <c:strCache>
                <c:ptCount val="2"/>
                <c:pt idx="0">
                  <c:v>Evaluaciones del Programa Municipal de Acreditación "Calidad y Servicio con CUENTAS CLARAS".(PMACSCC)
</c:v>
                </c:pt>
                <c:pt idx="1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'[1]ACT. FP &gt;4 (2)'!$C$4:$D$4</c:f>
              <c:numCache>
                <c:formatCode>0.00</c:formatCode>
                <c:ptCount val="2"/>
                <c:pt idx="0">
                  <c:v>75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72-4778-A5DB-82BE3DF7CA6C}"/>
            </c:ext>
          </c:extLst>
        </c:ser>
        <c:ser>
          <c:idx val="1"/>
          <c:order val="1"/>
          <c:tx>
            <c:strRef>
              <c:f>'[graficas 1TM CM.xlsx]ACT. FP &gt;4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'[1]ACT. FP &gt;4 (2)'!$C$3:$D$3</c:f>
              <c:strCache>
                <c:ptCount val="2"/>
                <c:pt idx="0">
                  <c:v>Evaluaciones del Programa Municipal de Acreditación "Calidad y Servicio con CUENTAS CLARAS".(PMACSCC)
</c:v>
                </c:pt>
                <c:pt idx="1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'[1]ACT. FP &gt;4 (2)'!$C$5:$D$5</c:f>
              <c:numCache>
                <c:formatCode>0.00</c:formatCode>
                <c:ptCount val="2"/>
                <c:pt idx="0">
                  <c:v>38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72-4778-A5DB-82BE3DF7CA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5.7935785027731626E-2"/>
                  <c:y val="-0.13859722064198088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7972-4778-A5DB-82BE3DF7CA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'[1]ACT. FP &gt;4 (2)'!$C$3:$D$3</c:f>
              <c:strCache>
                <c:ptCount val="2"/>
                <c:pt idx="0">
                  <c:v>Evaluaciones del Programa Municipal de Acreditación "Calidad y Servicio con CUENTAS CLARAS".(PMACSCC)
</c:v>
                </c:pt>
                <c:pt idx="1">
                  <c:v>Actividades de Difusión sobre el Protocolo de Atención Ciudadana para trámites y servicios</c:v>
                </c:pt>
              </c:strCache>
            </c:strRef>
          </c:cat>
          <c:val>
            <c:numRef>
              <c:f>'[1]ACT. FP &gt;4 (2)'!$C$6:$D$6</c:f>
              <c:numCache>
                <c:formatCode>0.00%</c:formatCode>
                <c:ptCount val="2"/>
                <c:pt idx="0">
                  <c:v>0.50666666666666671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7972-4778-A5DB-82BE3DF7CA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sz="12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2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23721469601731959"/>
          <c:y val="3.08064619670452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'ACT. FP &gt;40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7.8545627520367859E-17"/>
                  <c:y val="-4.55042869278186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815-4030-B191-068FC6C164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'!$C$4:$D$4</c:f>
              <c:numCache>
                <c:formatCode>General</c:formatCode>
                <c:ptCount val="2"/>
                <c:pt idx="0">
                  <c:v>3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9-42F0-AA62-49DCF21C71E7}"/>
            </c:ext>
          </c:extLst>
        </c:ser>
        <c:ser>
          <c:idx val="1"/>
          <c:order val="1"/>
          <c:tx>
            <c:strRef>
              <c:f>'ACT. FP &gt;40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'!$C$5:$D$5</c:f>
              <c:numCache>
                <c:formatCode>General</c:formatCode>
                <c:ptCount val="2"/>
                <c:pt idx="0">
                  <c:v>142</c:v>
                </c:pt>
                <c:pt idx="1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89-42F0-AA62-49DCF21C71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36668271894706E-2"/>
                  <c:y val="-1.73686638490237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89-42F0-AA62-49DCF21C71E7}"/>
                </c:ext>
              </c:extLst>
            </c:dLbl>
            <c:dLbl>
              <c:idx val="1"/>
              <c:layout>
                <c:manualLayout>
                  <c:x val="6.2123168500871628E-2"/>
                  <c:y val="-0.1782251238006231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386.66%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089-42F0-AA62-49DCF21C71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'ACT. FP &gt;40 '!$C$3:$D$3</c:f>
              <c:strCache>
                <c:ptCount val="2"/>
                <c:pt idx="0">
                  <c:v>Integración de Comités de Contraloría Social</c:v>
                </c:pt>
                <c:pt idx="1">
                  <c:v>Actas de Entrega y Recepción Concluidas     </c:v>
                </c:pt>
              </c:strCache>
            </c:strRef>
          </c:cat>
          <c:val>
            <c:numRef>
              <c:f>'ACT. FP &gt;40 '!$C$6:$D$6</c:f>
              <c:numCache>
                <c:formatCode>0.00%</c:formatCode>
                <c:ptCount val="2"/>
                <c:pt idx="0">
                  <c:v>47.333333333333336</c:v>
                </c:pt>
                <c:pt idx="1">
                  <c:v>3.8666666666666667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089-42F0-AA62-49DCF21C71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86559"/>
        <c:axId val="176794879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9487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86559"/>
        <c:crosses val="max"/>
        <c:crossBetween val="between"/>
      </c:valAx>
      <c:catAx>
        <c:axId val="17678655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94879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045960686812702"/>
          <c:y val="0.83362450304332314"/>
          <c:w val="0.67908078626374602"/>
          <c:h val="6.399085136908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METAS PLANEADAS Y ALCANZADAS A NIVEL ACTIVIDAD 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 TRIMESTRE 2025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EN UNIDADES Y PORCENTAJE DE AVANCE</a:t>
            </a:r>
            <a:endParaRPr lang="es-MX" sz="11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>
        <c:manualLayout>
          <c:xMode val="edge"/>
          <c:yMode val="edge"/>
          <c:x val="0.31625234825631338"/>
          <c:y val="6.08036862915008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4088371808102085"/>
          <c:y val="0.26854708417054335"/>
          <c:w val="0.72465975864327548"/>
          <c:h val="0.45202073283217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 FP &lt;40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'!$C$4:$E$4</c:f>
              <c:numCache>
                <c:formatCode>General</c:formatCode>
                <c:ptCount val="3"/>
                <c:pt idx="0" formatCode="0.00">
                  <c:v>375</c:v>
                </c:pt>
                <c:pt idx="1">
                  <c:v>270</c:v>
                </c:pt>
                <c:pt idx="2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D-4FD9-BA83-3D3BC9B9955E}"/>
            </c:ext>
          </c:extLst>
        </c:ser>
        <c:ser>
          <c:idx val="1"/>
          <c:order val="1"/>
          <c:tx>
            <c:strRef>
              <c:f>'ACT FP &lt;40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'!$C$5:$E$5</c:f>
              <c:numCache>
                <c:formatCode>General</c:formatCode>
                <c:ptCount val="3"/>
                <c:pt idx="0" formatCode="0.00">
                  <c:v>190</c:v>
                </c:pt>
                <c:pt idx="1">
                  <c:v>497</c:v>
                </c:pt>
                <c:pt idx="2">
                  <c:v>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8D-4FD9-BA83-3D3BC9B9955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3009759849235817E-3"/>
                  <c:y val="-0.1572916270956387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50.66%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08D-4FD9-BA83-3D3BC9B9955E}"/>
                </c:ext>
              </c:extLst>
            </c:dLbl>
            <c:dLbl>
              <c:idx val="1"/>
              <c:layout>
                <c:manualLayout>
                  <c:x val="-4.403842923730996E-2"/>
                  <c:y val="-2.7731802351643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8D-4FD9-BA83-3D3BC9B9955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132.66%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08D-4FD9-BA83-3D3BC9B995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FP &lt;40 '!$C$3:$E$3</c:f>
              <c:strCache>
                <c:ptCount val="3"/>
                <c:pt idx="0">
                  <c:v>Registros del Padrón en el Sistema Municipal de Inspectores</c:v>
                </c:pt>
                <c:pt idx="1">
                  <c:v> Cumplimiento en Declaraciones Patrimoniales y de Interés  de sujetos obligados                             </c:v>
                </c:pt>
                <c:pt idx="2">
                  <c:v>Evaluaciones aplicadas para detectar la satisfacción de los usuarios en Trámites y Servicios.</c:v>
                </c:pt>
              </c:strCache>
            </c:strRef>
          </c:cat>
          <c:val>
            <c:numRef>
              <c:f>'ACT FP &lt;40 '!$C$6:$E$6</c:f>
              <c:numCache>
                <c:formatCode>0.00%</c:formatCode>
                <c:ptCount val="3"/>
                <c:pt idx="0">
                  <c:v>0.50666666666666671</c:v>
                </c:pt>
                <c:pt idx="1">
                  <c:v>1.8407407407407408</c:v>
                </c:pt>
                <c:pt idx="2">
                  <c:v>1.3266666666666667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08D-4FD9-BA83-3D3BC9B995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733311"/>
        <c:axId val="176754527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176754527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6733311"/>
        <c:crosses val="max"/>
        <c:crossBetween val="between"/>
      </c:valAx>
      <c:catAx>
        <c:axId val="17673331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7545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0.0481</cdr:x>
      <cdr:y>0.11147</cdr:y>
    </cdr:from>
    <cdr:to>
      <cdr:x>1</cdr:x>
      <cdr:y>0.25082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594FBD3-91AF-236E-6C11-0FD0CB356CC4}"/>
            </a:ext>
          </a:extLst>
        </cdr:cNvPr>
        <cdr:cNvSpPr/>
      </cdr:nvSpPr>
      <cdr:spPr>
        <a:xfrm xmlns:a="http://schemas.openxmlformats.org/drawingml/2006/main">
          <a:off x="334096" y="553391"/>
          <a:ext cx="6611760" cy="69179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METAS PLANEADAS Y ALCANZADAS DE INDICADORES ESTRATEGICOS DEL NIVEL FIN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b="1" kern="1200" dirty="0">
              <a:solidFill>
                <a:prstClr val="black"/>
              </a:solidFill>
            </a:rPr>
            <a:t>EJE 1 GOBIERNO HUMANISTA Y DE RESULTADOS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PRIMER TRIMESTRE 2025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6/24/2025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664EE-22B7-6FE7-F5FF-8A7B231F0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CC16D8D-47A9-8168-D5E1-7BF1AD552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61A61C3-AC23-2136-B433-599775598D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66FBFB9-2AF1-7D29-C777-6E31CA3867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400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00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407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59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24/06/2025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30FB9387-1C05-E1B8-D716-E8DD7659E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2218" y="445493"/>
            <a:ext cx="9144000" cy="1655762"/>
          </a:xfrm>
        </p:spPr>
        <p:txBody>
          <a:bodyPr>
            <a:normAutofit fontScale="92500" lnSpcReduction="10000"/>
          </a:bodyPr>
          <a:lstStyle/>
          <a:p>
            <a:r>
              <a:rPr lang="es-MX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PRIMERA SESIÓN ORDINARIA 2025-2027</a:t>
            </a:r>
          </a:p>
          <a:p>
            <a:pPr algn="ctr"/>
            <a:r>
              <a:rPr lang="es-MX" sz="24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</a:t>
            </a:r>
          </a:p>
          <a:p>
            <a:pPr algn="ctr"/>
            <a:r>
              <a:rPr lang="es-MX" sz="3000" dirty="0">
                <a:latin typeface="Arial Black" panose="020B0604020202020204" pitchFamily="34" charset="0"/>
                <a:cs typeface="Arial Black" panose="020B0604020202020204" pitchFamily="34" charset="0"/>
              </a:rPr>
              <a:t>EJE 1: GOBIERNO HUMANISTA Y DE RESULTADOS</a:t>
            </a:r>
            <a:endParaRPr lang="es-MX" sz="3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CA6AF6-6A8A-AEB8-3E3F-A4E087AD926A}"/>
              </a:ext>
            </a:extLst>
          </p:cNvPr>
          <p:cNvSpPr txBox="1"/>
          <p:nvPr/>
        </p:nvSpPr>
        <p:spPr>
          <a:xfrm>
            <a:off x="633833" y="2092613"/>
            <a:ext cx="113367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INFORME</a:t>
            </a:r>
            <a:r>
              <a:rPr lang="es-MX" sz="2400" dirty="0"/>
              <a:t> </a:t>
            </a:r>
            <a:r>
              <a:rPr lang="es-MX" sz="2400" b="1" dirty="0"/>
              <a:t>DE AVANCES EN CUMPLIMIENTO DE METAS Y OBJETIVOS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b="1" dirty="0"/>
              <a:t>PROGRAMA DE CONTROL DEL GASTO PÚBLICO Y LA RENDICIÓN DE CUENTAS</a:t>
            </a:r>
          </a:p>
          <a:p>
            <a:pPr algn="ctr"/>
            <a:br>
              <a:rPr lang="es-MX" sz="2400" b="1" dirty="0"/>
            </a:br>
            <a:r>
              <a:rPr lang="es-MX" sz="2400" b="1" dirty="0"/>
              <a:t>CONTRALORÍA MUNICIPAL</a:t>
            </a:r>
          </a:p>
          <a:p>
            <a:pPr algn="ctr"/>
            <a:endParaRPr lang="es-MX" sz="2400" b="1" dirty="0"/>
          </a:p>
          <a:p>
            <a:pPr algn="ctr"/>
            <a:r>
              <a:rPr lang="es-MX" sz="2400" dirty="0"/>
              <a:t>CORRESPONDIENTE AL PRIMER TRIMESTRE</a:t>
            </a:r>
            <a:br>
              <a:rPr lang="es-MX" sz="2400" dirty="0"/>
            </a:br>
            <a:r>
              <a:rPr lang="es-MX" sz="2400" dirty="0"/>
              <a:t>ENERO – MARZO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79F5951-699A-57A3-C0A0-72C57C3E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-2101852" y="3404776"/>
            <a:ext cx="5638188" cy="4844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6AEAF53-B732-FD8D-35A0-08DB318D1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211" y="5245247"/>
            <a:ext cx="3250528" cy="100284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0000000-0008-0000-0000-0000110000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17107" y="5139601"/>
            <a:ext cx="804215" cy="113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93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89293" y="234504"/>
            <a:ext cx="11148525" cy="2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LA FUNCIÓN PÚBLICA MUNICIPAL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 </a:t>
            </a:r>
            <a:r>
              <a:rPr lang="es-ES" sz="1600" dirty="0"/>
              <a:t>LOGRÓ SUPERAR SU META PLANEADA EN LA ACTIVIDAD DE DECLARACIONES PATRIMONIALES Y DE INTERÉS DE SUJETOS OBLIGADOS, REALIZANDO 497 DE LAS 270 PROGRAMADAS, LO QUE REPRESENTA EL </a:t>
            </a:r>
            <a:r>
              <a:rPr lang="es-ES" sz="1600" b="1" dirty="0"/>
              <a:t>184.07% </a:t>
            </a:r>
            <a:r>
              <a:rPr lang="es-ES" sz="1600" dirty="0"/>
              <a:t>DE CUMPLIMIENTO; EN LO REFERENTE A LA ACTIVIDAD DE REGISTROS DEL PADRÓN EN EL SISTEMA MUNICIPAL DE INSPECTORES, SE OBTUVO UN AVANCE DEL </a:t>
            </a:r>
            <a:r>
              <a:rPr lang="es-ES" sz="1600" b="1" dirty="0"/>
              <a:t>50.66%, </a:t>
            </a:r>
            <a:r>
              <a:rPr lang="es-ES" sz="1600" dirty="0"/>
              <a:t>YA QUE SE REALIZARON 190 REGISTROS DE LOS 375 PROGRAMADOS, </a:t>
            </a:r>
            <a:r>
              <a:rPr lang="es-MX" sz="1600" kern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DEBIDO A QUE EXISTIERON MODIFICACIONES EN LA LOGÍSTICA DE LA PLATAFORMA QUE GENERA LOS REGISTROS. </a:t>
            </a:r>
            <a:endParaRPr lang="es-ES" sz="1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POR OTRO LADO, EN LO QUE RESPECTA A LA ACTIVIDAD DE EVALUACIONES APLICADAS PARA DETECTAR LA SATISFACCIÓN DE LOS USUARIOS EN TRÁMITES Y SERVICIOS, SE LLEVARON A CABO UN TOTAL DE 597 EVALUACIONES, FRENTE A LAS 450 PROGRAMADAS, LO QUE REPRESENTÓ REBASAR LA META PLANEADA CON UN TOTAL DE </a:t>
            </a:r>
            <a:r>
              <a:rPr lang="es-ES" sz="1600" b="1" dirty="0"/>
              <a:t>132.66% </a:t>
            </a:r>
            <a:r>
              <a:rPr lang="es-ES" sz="1600" dirty="0"/>
              <a:t>EN EL PRIMER TRIMESTRE.</a:t>
            </a:r>
            <a:endParaRPr lang="es-ES" sz="11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E360D87-8A07-04F0-D670-6698AE28F4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2265240"/>
              </p:ext>
            </p:extLst>
          </p:nvPr>
        </p:nvGraphicFramePr>
        <p:xfrm>
          <a:off x="1892349" y="3156154"/>
          <a:ext cx="8407302" cy="3701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7758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Dirección de la Función Pública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 rotWithShape="1">
          <a:blip r:embed="rId4"/>
          <a:srcRect l="12807" r="12807"/>
          <a:stretch/>
        </p:blipFill>
        <p:spPr bwMode="auto">
          <a:xfrm>
            <a:off x="566312" y="2589782"/>
            <a:ext cx="2925453" cy="2886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n 5"/>
          <p:cNvPicPr/>
          <p:nvPr/>
        </p:nvPicPr>
        <p:blipFill rotWithShape="1">
          <a:blip r:embed="rId5"/>
          <a:srcRect l="15399" r="15399"/>
          <a:stretch/>
        </p:blipFill>
        <p:spPr bwMode="auto">
          <a:xfrm>
            <a:off x="4572336" y="2589783"/>
            <a:ext cx="308366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/>
          <p:cNvPicPr/>
          <p:nvPr/>
        </p:nvPicPr>
        <p:blipFill rotWithShape="1">
          <a:blip r:embed="rId6"/>
          <a:srcRect l="15683" r="15683"/>
          <a:stretch/>
        </p:blipFill>
        <p:spPr>
          <a:xfrm>
            <a:off x="8652290" y="2589782"/>
            <a:ext cx="2973398" cy="29593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52791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85576" y="301814"/>
            <a:ext cx="11020847" cy="2817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DIRECCIÓN DE INVESTIGACIÓN EN MATERIA DE RESPONSABILIDADES ADMINISTRATIVAS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INVESTIGACIÓN EN MATERIA DE RESPONSABILIDADES ADMINISTRATIVAS, EN LO REFERENTE A LA ACTIVIDAD DE QUEJAS Y/O DENUNCIAS CIUDADANAS RECIBIDAS, OBTUVO UN TOTAL DE 40 DENUNCIAS DE LAS 45 CONTEMPLADAS PARA ESTE PERIODO, ALCANZANDO UN </a:t>
            </a:r>
            <a:r>
              <a:rPr lang="es-ES_tradnl" sz="1600" b="1" dirty="0"/>
              <a:t>88.88% </a:t>
            </a:r>
            <a:r>
              <a:rPr lang="es-ES_tradnl" sz="1600" dirty="0"/>
              <a:t>DE AVANCE, </a:t>
            </a:r>
            <a:r>
              <a:rPr lang="es-MX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DEBIDO A QUE EL NÚMERO DE CIUDADANAS Y CIUDADANOS QUE ASISTEN A PRESENTAR QUEJAS Y/O DENUNCIAS ES VARIABLE Y NO DEPENDE DE LA DIRECCIÓN.</a:t>
            </a:r>
            <a:endParaRPr lang="es-ES_tradnl" sz="1600" dirty="0"/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LO QUE RESPECTA A LAS PERSONAS ATENDIDAS POR LA CONTRALORÍA MUNICIPAL, SE ATENDIERON A UN TOTAL DE 46 PERSONAS FRENTE A LAS 60 ESPERADAS, LO QUE REPRESENTA UN CUMPLIMIENTO DEL </a:t>
            </a:r>
            <a:r>
              <a:rPr lang="es-ES_tradnl" sz="1600" b="1" dirty="0"/>
              <a:t>76.66%, </a:t>
            </a:r>
            <a:r>
              <a:rPr lang="es-ES_tradnl" sz="1600" dirty="0"/>
              <a:t>EN EL PRIMER TRIMESTRE, TODA VEZ QUE NO DEPENDE DE LA DIRECCIÓN, LA AFLUENCIA DE LAS Y LOS CIUDADANOS, SIN EMBARGO, SE ATIENDEN DE MANERA PUNTUAL.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CABE PUNTUALIZAR QUE ESTA DISMINUCIÓN SE INTERPRETA POSITIVAMENTE, YA QUE EL ACTUAR Y EL CUMPLIMIENTO DE FUNCIONES DE LAS PERSONAS SERVIDORAS PÚBLICAS, ESTÁ LLEVÁNDOSE CON APEGO A LA LEGALIDAD.</a:t>
            </a:r>
            <a:endParaRPr lang="es-ES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_tradnl" sz="1100" dirty="0"/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2428844"/>
              </p:ext>
            </p:extLst>
          </p:nvPr>
        </p:nvGraphicFramePr>
        <p:xfrm>
          <a:off x="2435300" y="3119716"/>
          <a:ext cx="7321400" cy="3633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5903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C9DC7E-C0D1-9E0B-72A1-439B59A46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2AD693D-092F-6B14-B251-10610859ED58}"/>
              </a:ext>
            </a:extLst>
          </p:cNvPr>
          <p:cNvSpPr txBox="1"/>
          <p:nvPr/>
        </p:nvSpPr>
        <p:spPr>
          <a:xfrm>
            <a:off x="464362" y="240121"/>
            <a:ext cx="11263276" cy="35159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SUBSTANCIACIÓN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0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LA DIRECCIÓN DE SUBSTANCIACIÓN, EN LO QUE RESPECTA A LA ACTIVIDAD DE RESOLUCIONES A SERVIDORES PÚBLICOS Y/O PARTICULARES, SE REALIZARON UN TOTAL DE 16 RESOLUCIONES, DE LAS 10 QUE SE PROYECTARON EN EL TRIMESTRE, LO QUE SIGNIFICÓ SUPERAR LA META ESTABLECIDA, CON EL </a:t>
            </a:r>
            <a:r>
              <a:rPr lang="es-MX" sz="1600" b="1" dirty="0"/>
              <a:t>160% </a:t>
            </a:r>
            <a:r>
              <a:rPr lang="es-MX" sz="1600" dirty="0"/>
              <a:t>DE CUMPLIMIENTO. DE IGUAL FORMA, EN LA ACTIVIDAD DE SANCIONES IMPUESTAS A SERVIDORES PÚBLICOS Y/O PARTICULARES, SE SUPERÓ LA META, AL REALIZAR 12 SANCIONES, EN COMPARACIÓN CON LAS 9 PROGRAMADAS, REPRESENTANDO EL </a:t>
            </a:r>
            <a:r>
              <a:rPr lang="es-MX" sz="1600" b="1" dirty="0"/>
              <a:t>133.33% </a:t>
            </a:r>
            <a:r>
              <a:rPr lang="es-MX" sz="1600" dirty="0"/>
              <a:t>DE CUMPLIMIENTO;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ASIMISMO,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EN EL PRIMER TRIMESTRE,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LLEVARON A CABO UN TOTAL DE 732 ACCIONES, EN COMPARACIÓN CON LAS 300 PLANEADAS, EN LA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 DE ACUERDOS DE NOTIFICACIÓN E INTEGRACIÓN DE LOS PROCEDIMIENTOS DE RESPONSABILIDAD ADMINISTRATIVA, LOGRANDO SUPERAR LA META ESTABLECIDA CON UN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244%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TOTAL.</a:t>
            </a:r>
            <a:endParaRPr kumimoji="0" lang="es-MX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POR CUANTO HACE A LA ACTIVIDAD DE CONSTANCIAS DE NO INHABILITACIÓN EMITIDAS, LA DIRECCIÓN DE SUBSTANCIACIÓN OBTUVO UN CUMPLIMIENTO DEL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134.63%,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LOGRANDO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GENERAR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688 CONSTANCIAS FRENTE A LAS 511 PROGRAMADAS.</a:t>
            </a:r>
            <a:endParaRPr kumimoji="0" lang="es-MX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sz="11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100" b="1" dirty="0"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B163E06C-AE9A-5DE3-5C08-EB287FC327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983290"/>
              </p:ext>
            </p:extLst>
          </p:nvPr>
        </p:nvGraphicFramePr>
        <p:xfrm>
          <a:off x="779243" y="3998193"/>
          <a:ext cx="5244097" cy="2663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496072C-D8C9-89EC-BD4D-220F5A1A6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015107"/>
              </p:ext>
            </p:extLst>
          </p:nvPr>
        </p:nvGraphicFramePr>
        <p:xfrm>
          <a:off x="6513332" y="3963788"/>
          <a:ext cx="4600136" cy="2724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09550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31683" y="232722"/>
            <a:ext cx="11328633" cy="314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CONTRALORÍAS INTERNAS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sz="11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EN LA CONTRALORÍA INTERNA DE LA SECRETARÍA MUNICIPAL DE OBRAS PÚBLICAS Y SERVICIOS, SE REALIZARON 63 ACCIONES DE CONTROL Y SEGUIMIENTO, CONTRA LAS 75 PROGRAMADAS EN EL TRIMESTRE, ALCANZANDO UN </a:t>
            </a:r>
            <a:r>
              <a:rPr lang="es-MX" b="1" dirty="0"/>
              <a:t>84% </a:t>
            </a:r>
            <a:r>
              <a:rPr lang="es-MX" dirty="0"/>
              <a:t>DE CUMPLIMIENTO, DERIVADO DE LAS MODIFICACIONES REALIZADAS EN EL PLAN DE TRABAJO INTERNO.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POR SU PARTE, LA CONTRALORÍA INTERNA DEL SISTEMA DIF MUNICIPAL, SUPERÓ LA META ESTABLECIDA CON EL </a:t>
            </a:r>
            <a:r>
              <a:rPr lang="es-MX" b="1" dirty="0"/>
              <a:t>146.84% </a:t>
            </a:r>
            <a:r>
              <a:rPr lang="es-MX" dirty="0"/>
              <a:t>DE CUMPLIMIENTO, AL REALIZAR 279 ACCIONES DE CONTROL Y SEGUIMIENTO, FRENTE A LAS 190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/>
              <a:t>ASIMISMO, DURANTE EL PRIMER TRIMESTRE, LA CONTRALORÍA INTERNA DE LA SECRETARÍA MUNICIPAL DE SEGURIDAD PÚBLICA Y TRÁNSITO, OBTUVO UN TOTAL DE 166 ACCIONES DE CONTROL Y SEGUIMIENTO, CONTRA LAS 127 PROYECTADAS, LO QUE REPRESENTA SUPERAR LA META CON EL </a:t>
            </a:r>
            <a:r>
              <a:rPr lang="es-MX" b="1" dirty="0"/>
              <a:t>130.70% </a:t>
            </a:r>
            <a:r>
              <a:rPr lang="es-MX" dirty="0"/>
              <a:t>DE CUMPLIMIENTO.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F18AE1B-3338-494C-962C-B2795DD11B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6577575"/>
              </p:ext>
            </p:extLst>
          </p:nvPr>
        </p:nvGraphicFramePr>
        <p:xfrm>
          <a:off x="754380" y="3429000"/>
          <a:ext cx="4776987" cy="3355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3487445"/>
              </p:ext>
            </p:extLst>
          </p:nvPr>
        </p:nvGraphicFramePr>
        <p:xfrm>
          <a:off x="6622916" y="3428999"/>
          <a:ext cx="4776986" cy="3355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25602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Contralorías Internas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764873" y="1573619"/>
            <a:ext cx="26262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DIF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4136065" y="1572130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</a:t>
            </a:r>
            <a:r>
              <a:rPr lang="es-MX" sz="1400" b="1" dirty="0" err="1"/>
              <a:t>SMOPyS</a:t>
            </a:r>
            <a:endParaRPr lang="es-MX" sz="14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8541489" y="1563553"/>
            <a:ext cx="3381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/>
              <a:t>CONTRALORÍA INTERNA DE LA </a:t>
            </a:r>
            <a:r>
              <a:rPr lang="es-MX" sz="1400" b="1" dirty="0" err="1"/>
              <a:t>SMSPyT</a:t>
            </a:r>
            <a:r>
              <a:rPr lang="es-MX" sz="1400" dirty="0"/>
              <a:t> </a:t>
            </a:r>
          </a:p>
        </p:txBody>
      </p:sp>
      <p:pic>
        <p:nvPicPr>
          <p:cNvPr id="7" name="Imagen 6"/>
          <p:cNvPicPr/>
          <p:nvPr/>
        </p:nvPicPr>
        <p:blipFill>
          <a:blip r:embed="rId3"/>
          <a:srcRect l="922" r="922"/>
          <a:stretch/>
        </p:blipFill>
        <p:spPr bwMode="auto">
          <a:xfrm>
            <a:off x="559378" y="2146156"/>
            <a:ext cx="2705100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4"/>
          <a:srcRect l="3085" r="3085"/>
          <a:stretch/>
        </p:blipFill>
        <p:spPr bwMode="auto">
          <a:xfrm>
            <a:off x="473653" y="4477943"/>
            <a:ext cx="2790825" cy="2237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/>
          <p:nvPr/>
        </p:nvPicPr>
        <p:blipFill>
          <a:blip r:embed="rId5"/>
          <a:srcRect t="1880" b="1880"/>
          <a:stretch/>
        </p:blipFill>
        <p:spPr>
          <a:xfrm>
            <a:off x="4364182" y="2146155"/>
            <a:ext cx="2854036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Imagen 12"/>
          <p:cNvPicPr/>
          <p:nvPr/>
        </p:nvPicPr>
        <p:blipFill>
          <a:blip r:embed="rId6"/>
          <a:srcRect t="551" b="551"/>
          <a:stretch/>
        </p:blipFill>
        <p:spPr>
          <a:xfrm>
            <a:off x="4364182" y="4487568"/>
            <a:ext cx="285403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rcRect l="14824" r="14824"/>
          <a:stretch/>
        </p:blipFill>
        <p:spPr>
          <a:xfrm>
            <a:off x="8839201" y="2146154"/>
            <a:ext cx="2584356" cy="2066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8"/>
          <a:srcRect t="2834" b="2834"/>
          <a:stretch/>
        </p:blipFill>
        <p:spPr>
          <a:xfrm>
            <a:off x="8839201" y="4477840"/>
            <a:ext cx="2584356" cy="2116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8720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58617" y="185687"/>
            <a:ext cx="11051492" cy="3243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UNIDADES ADMINISTRATIVAS DE LA CONTRALORÍA MUNICIPAL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6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LAS UNIDADES ADMINISTRATIVAS DE LA CONTRALORÍA MUNICIPAL,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LO REFERENTE A LA ACTIVIDAD DE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INSTRUMENTOS NORMATIVOS Y ASESORÍAS JURÍDICAS, SE OBTUVO UN CUMPLIMIENTO DEL </a:t>
            </a:r>
            <a:r>
              <a:rPr lang="es-MX" sz="1600" b="1" dirty="0">
                <a:solidFill>
                  <a:prstClr val="black"/>
                </a:solidFill>
                <a:latin typeface="Calibri" panose="020F0502020204030204"/>
              </a:rPr>
              <a:t>100%,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YA QUE SE REALIZARON LAS 10 ACCIONES PROGRAMADAS, SIGNIFICANDO UNA CORRECTA PLANEACIÓN PARA ESTE TRIMESTRE;</a:t>
            </a:r>
            <a:r>
              <a:rPr lang="es-MX" sz="1600" dirty="0"/>
              <a:t> POR OTRO LADO, EN LAS ASESORÍAS Y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CAPACITACIONES DE CONTROL INTERNO E IMPLEMENTACIÓN DEL MODELO COSO, SE SUPERÓ LA META ESTABLECIDA CON EL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178.57%,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TODA VEZ QUE S</a:t>
            </a:r>
            <a:r>
              <a:rPr kumimoji="0" lang="es-MX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LLEVARON A CABO 25 ASESORÍAS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Y/O CAPACITACIONES, FRENTE A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LAS 14 PROGRAMADAS EN EL TRIMESTRE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es-MX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ASIMISMO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EN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LA ACTIVIDAD RESOLUCIÓN DE EXPEDIENTES, SE OBTUVIERON 7 RESOLUCIONES DE LAS 4 QUE SE CONTEMPLARON EN EL TRIMESTRE, ALCANZANDO EL UN TOTAL DE </a:t>
            </a:r>
            <a:r>
              <a:rPr lang="es-MX" sz="1600" b="1" dirty="0">
                <a:solidFill>
                  <a:prstClr val="black"/>
                </a:solidFill>
                <a:latin typeface="Calibri" panose="020F0502020204030204"/>
              </a:rPr>
              <a:t>175%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DE CUMPLIMIENTO,</a:t>
            </a:r>
            <a:r>
              <a:rPr lang="es-MX" sz="1600" b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DERIVADO DE RESOLUCIÓN DE EXPEDIENTES EN LAS INSTANCIAS CORRESPONDIENTES, PLAZO QUE DEPENDE DE LA PARTICULARIDAD DE CADA PROCESO.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Y </a:t>
            </a:r>
            <a:r>
              <a:rPr lang="es-MX" sz="1600" dirty="0"/>
              <a:t>EN EL INDICADOR DE SISTEMAS INFORMÁTICOS, SE OBTUVO EL </a:t>
            </a:r>
            <a:r>
              <a:rPr lang="es-MX" sz="1600" b="1" dirty="0"/>
              <a:t>100%</a:t>
            </a:r>
            <a:r>
              <a:rPr lang="es-MX" sz="1600" dirty="0"/>
              <a:t>, CUMPLIENDO CON LA ÚNICA ACTIVIDAD PROGRAMADA EN EL PRIMER TRIMESTRE.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4380C34-C2C6-4600-83F2-1F20EC32FC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8489499"/>
              </p:ext>
            </p:extLst>
          </p:nvPr>
        </p:nvGraphicFramePr>
        <p:xfrm>
          <a:off x="754380" y="3237541"/>
          <a:ext cx="10949940" cy="3503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1240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70254" y="265938"/>
            <a:ext cx="11051492" cy="2837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UNIDADES ADMINISTRATIVAS DE LA CONTRALORÍA MUNICIPAL 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s-ES_tradnl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EN LO RELATIVO A LA ACTIVIDAD DE </a:t>
            </a:r>
            <a:r>
              <a:rPr lang="es-MX" sz="1600" dirty="0"/>
              <a:t>VISITAS DE SUPERVISIÓN Y ASESORÍAS A ORGANISMOS DESCENTRALIZADOS,</a:t>
            </a:r>
            <a:r>
              <a:rPr lang="es-ES_tradnl" sz="1600" dirty="0"/>
              <a:t> SE IMPLEMENTARON 78 ACCIONES DE LAS 81 PROGRAMADAS, </a:t>
            </a:r>
            <a:r>
              <a:rPr lang="es-MX" sz="1600" dirty="0"/>
              <a:t>LO QUE REPRESENTÓ ALCANZAR EL </a:t>
            </a:r>
            <a:r>
              <a:rPr lang="es-MX" sz="1600" b="1" dirty="0"/>
              <a:t>96.30% </a:t>
            </a:r>
            <a:r>
              <a:rPr lang="es-MX" sz="1600" dirty="0"/>
              <a:t>DE CUMPLIMIENTO. POR OTRA PARTE, EN LA ACTIVIDAD DE PROMEDIO DE CUMPLIMIENTO NORMATIVO DE ORGANISMOS DESCENTRALIZADOS, SE REALIZARON 26 ACCIONES DE LAS 45 PLANEADAS, REPRESENTANDO UN AVANCE DEL </a:t>
            </a:r>
            <a:r>
              <a:rPr lang="es-MX" sz="1600" b="1" dirty="0"/>
              <a:t>57.77%, </a:t>
            </a:r>
            <a:r>
              <a:rPr lang="es-MX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DERIVADO A QUE</a:t>
            </a:r>
            <a:r>
              <a:rPr lang="es-MX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NO SE LLEVARON A CABO LAS </a:t>
            </a:r>
            <a:r>
              <a:rPr lang="es-MX" sz="16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SESIONES DE LA CUENTA PÚBLICA </a:t>
            </a:r>
            <a:r>
              <a:rPr lang="es-MX" sz="16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PROGRAMADAS EN EL PERIODO QUE SE INFORMA.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FINALMENTE, EN LO REFERENTE A LAS ACTIVIDADES ADMINISTRATIVAS, FINANCIERAS Y DE CONTROL INTERNO DE LA CONTRALORÍA MUNICIPAL, SE REALIZARON UN TOTAL DE 163 ACTIVIDADES FRENTE A LAS 150 PROGRAMADAS, LO QUE DETERMINÓ SUPERAR LA META ESTABLECIDA, CON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108.66% </a:t>
            </a:r>
            <a:r>
              <a:rPr kumimoji="0" lang="es-MX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CUMPLIMIENTO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s-MX" sz="1600" dirty="0">
                <a:solidFill>
                  <a:prstClr val="black"/>
                </a:solidFill>
                <a:latin typeface="Calibri" panose="020F0502020204030204"/>
              </a:rPr>
              <a:t>EN</a:t>
            </a:r>
            <a:r>
              <a:rPr lang="es-MX" sz="1600" dirty="0"/>
              <a:t> EL PRIMER TRIMESTRE.</a:t>
            </a:r>
            <a:endParaRPr kumimoji="0" lang="es-MX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38649D07-BBEB-4B5A-968B-B3BBDD4649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366291"/>
              </p:ext>
            </p:extLst>
          </p:nvPr>
        </p:nvGraphicFramePr>
        <p:xfrm>
          <a:off x="847392" y="3103870"/>
          <a:ext cx="4963473" cy="3614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6D38F85-6512-4D0D-82E0-3BD02477B3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253866"/>
              </p:ext>
            </p:extLst>
          </p:nvPr>
        </p:nvGraphicFramePr>
        <p:xfrm>
          <a:off x="6381135" y="3170751"/>
          <a:ext cx="4963473" cy="3440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2260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Unidades Administrativas de la Contraloría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7" name="Imagen 6"/>
          <p:cNvPicPr/>
          <p:nvPr/>
        </p:nvPicPr>
        <p:blipFill rotWithShape="1">
          <a:blip r:embed="rId3"/>
          <a:srcRect l="16500" r="16500"/>
          <a:stretch/>
        </p:blipFill>
        <p:spPr>
          <a:xfrm>
            <a:off x="8912995" y="1835163"/>
            <a:ext cx="2669406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4"/>
          <a:srcRect l="14641" r="14641"/>
          <a:stretch/>
        </p:blipFill>
        <p:spPr>
          <a:xfrm>
            <a:off x="9005455" y="4524321"/>
            <a:ext cx="2576945" cy="2049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n 9"/>
          <p:cNvPicPr/>
          <p:nvPr/>
        </p:nvPicPr>
        <p:blipFill>
          <a:blip r:embed="rId5"/>
          <a:srcRect l="3766" r="3766"/>
          <a:stretch/>
        </p:blipFill>
        <p:spPr bwMode="auto">
          <a:xfrm>
            <a:off x="4818421" y="1837960"/>
            <a:ext cx="2761269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n 10"/>
          <p:cNvPicPr/>
          <p:nvPr/>
        </p:nvPicPr>
        <p:blipFill>
          <a:blip r:embed="rId6"/>
          <a:srcRect l="213" r="213"/>
          <a:stretch/>
        </p:blipFill>
        <p:spPr bwMode="auto">
          <a:xfrm>
            <a:off x="4835235" y="4501802"/>
            <a:ext cx="2744455" cy="2072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41461F9-2E48-01FD-E129-512698F7EDAB}"/>
              </a:ext>
            </a:extLst>
          </p:cNvPr>
          <p:cNvPicPr/>
          <p:nvPr/>
        </p:nvPicPr>
        <p:blipFill>
          <a:blip r:embed="rId7"/>
          <a:srcRect l="22221" r="22221"/>
          <a:stretch/>
        </p:blipFill>
        <p:spPr bwMode="auto">
          <a:xfrm>
            <a:off x="723847" y="1837960"/>
            <a:ext cx="2761269" cy="2241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CE8F591-F9D1-9A1D-6207-0D1F7C670391}"/>
              </a:ext>
            </a:extLst>
          </p:cNvPr>
          <p:cNvPicPr/>
          <p:nvPr/>
        </p:nvPicPr>
        <p:blipFill>
          <a:blip r:embed="rId8"/>
          <a:srcRect l="20178" r="20178"/>
          <a:stretch/>
        </p:blipFill>
        <p:spPr bwMode="auto">
          <a:xfrm>
            <a:off x="740661" y="4501802"/>
            <a:ext cx="2744455" cy="2072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80028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77BCE2DF-96BB-5F20-E4DF-8A28FD688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4525" y="1721115"/>
            <a:ext cx="14322287" cy="367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71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894074-B84A-E8ED-4C52-E48A3D9F9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A09957A-6A51-EDBF-683C-41BFB1B179A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864708" y="-17527"/>
            <a:ext cx="4622400" cy="689305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2F8BDEE-692E-5CFB-F6CE-9370EFD580C3}"/>
              </a:ext>
            </a:extLst>
          </p:cNvPr>
          <p:cNvSpPr txBox="1"/>
          <p:nvPr/>
        </p:nvSpPr>
        <p:spPr>
          <a:xfrm>
            <a:off x="1383492" y="507546"/>
            <a:ext cx="9421177" cy="314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66598">
              <a:lnSpc>
                <a:spcPct val="90000"/>
              </a:lnSpc>
              <a:spcAft>
                <a:spcPts val="438"/>
              </a:spcAft>
              <a:defRPr/>
            </a:pPr>
            <a:r>
              <a:rPr lang="es-ES" sz="1604" b="1" dirty="0"/>
              <a:t>OBJETIVO ESTRATÉGICO  DEL </a:t>
            </a:r>
            <a:r>
              <a:rPr lang="es-MX" sz="1604" b="1" dirty="0"/>
              <a:t>EJE 1 GOBIERNO HUMANISTA Y DE RESULTADOS </a:t>
            </a:r>
            <a:endParaRPr lang="es-ES" sz="1604" b="1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8539307-5359-AFC2-A3F6-BD5631600BCA}"/>
              </a:ext>
            </a:extLst>
          </p:cNvPr>
          <p:cNvSpPr txBox="1"/>
          <p:nvPr/>
        </p:nvSpPr>
        <p:spPr>
          <a:xfrm>
            <a:off x="1383491" y="893491"/>
            <a:ext cx="9584836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40664">
              <a:lnSpc>
                <a:spcPct val="150000"/>
              </a:lnSpc>
              <a:spcAft>
                <a:spcPts val="486"/>
              </a:spcAft>
              <a:defRPr/>
            </a:pPr>
            <a:r>
              <a:rPr lang="es-MX" sz="1600" dirty="0"/>
              <a:t>Contribuir al logro del Objetivo Estratégico del Plan Municipal de Desarrollo combinando nuestro compromiso con el Bienestar de las personas, mediante un enfoque pragmático y profesional de la gestión pública, logrando que los beneficios sean palpables y sostenibles en el tiempo.</a:t>
            </a:r>
            <a:endParaRPr lang="es-ES_tradnl" sz="1600" dirty="0">
              <a:solidFill>
                <a:prstClr val="black"/>
              </a:solidFill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94B14D9-BF0B-11A3-044C-DC5BA41554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103472"/>
              </p:ext>
            </p:extLst>
          </p:nvPr>
        </p:nvGraphicFramePr>
        <p:xfrm>
          <a:off x="5246144" y="1786686"/>
          <a:ext cx="6945856" cy="496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4E7A2133-8C77-F9EF-AE1C-F811A8D365AB}"/>
              </a:ext>
            </a:extLst>
          </p:cNvPr>
          <p:cNvSpPr txBox="1"/>
          <p:nvPr/>
        </p:nvSpPr>
        <p:spPr>
          <a:xfrm>
            <a:off x="159816" y="2389239"/>
            <a:ext cx="5747329" cy="3683649"/>
          </a:xfrm>
          <a:prstGeom prst="rect">
            <a:avLst/>
          </a:prstGeom>
          <a:noFill/>
        </p:spPr>
        <p:txBody>
          <a:bodyPr vert="horz" lIns="109728" tIns="54864" rIns="109728" bIns="54864" rtlCol="0">
            <a:normAutofit/>
          </a:bodyPr>
          <a:lstStyle>
            <a:defPPr>
              <a:defRPr lang="en-US"/>
            </a:defPPr>
            <a:lvl1pPr algn="just" defTabSz="617220">
              <a:lnSpc>
                <a:spcPct val="150000"/>
              </a:lnSpc>
              <a:spcAft>
                <a:spcPts val="405"/>
              </a:spcAft>
              <a:defRPr sz="1200">
                <a:latin typeface="Century Gothic" panose="020B0502020202020204" pitchFamily="34" charset="0"/>
              </a:defRPr>
            </a:lvl1pPr>
          </a:lstStyle>
          <a:p>
            <a:pPr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Trimestral:  </a:t>
            </a: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trimestral es del </a:t>
            </a:r>
            <a:r>
              <a:rPr lang="en-US" sz="1440" b="1" dirty="0">
                <a:latin typeface="+mn-lt"/>
              </a:rPr>
              <a:t>100%.</a:t>
            </a:r>
          </a:p>
          <a:p>
            <a:pPr defTabSz="1097280">
              <a:lnSpc>
                <a:spcPct val="90000"/>
              </a:lnSpc>
            </a:pPr>
            <a:r>
              <a:rPr lang="es-MX" sz="1440" dirty="0">
                <a:latin typeface="+mn-lt"/>
              </a:rPr>
              <a:t>El Índice de Gobierno Humanista y de Resultados se integra con 5 Dimensiones y 10 subdimensiones que miden aspectos de bienestar ciudadana, transparencia, participación y eficacia en la administración pública con indicadores de diferentes instituciones externas e internas al municipio. </a:t>
            </a:r>
          </a:p>
          <a:p>
            <a:pPr defTabSz="1097280">
              <a:lnSpc>
                <a:spcPct val="90000"/>
              </a:lnSpc>
            </a:pPr>
            <a:endParaRPr lang="en-US" sz="1440" dirty="0">
              <a:latin typeface="+mn-lt"/>
            </a:endParaRPr>
          </a:p>
          <a:p>
            <a:pPr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</a:t>
            </a:r>
            <a:r>
              <a:rPr lang="en-US" sz="1440" b="1" dirty="0" err="1">
                <a:latin typeface="+mn-lt"/>
              </a:rPr>
              <a:t>Anual</a:t>
            </a:r>
            <a:r>
              <a:rPr lang="en-US" sz="1440" b="1" dirty="0">
                <a:latin typeface="+mn-lt"/>
              </a:rPr>
              <a:t>:</a:t>
            </a:r>
            <a:endParaRPr lang="en-US" sz="1440" dirty="0">
              <a:latin typeface="+mn-lt"/>
            </a:endParaRPr>
          </a:p>
          <a:p>
            <a:pPr indent="-274320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Al </a:t>
            </a:r>
            <a:r>
              <a:rPr lang="en-US" sz="1440" dirty="0" err="1">
                <a:latin typeface="+mn-lt"/>
              </a:rPr>
              <a:t>cierre</a:t>
            </a:r>
            <a:r>
              <a:rPr lang="en-US" sz="1440" dirty="0">
                <a:latin typeface="+mn-lt"/>
              </a:rPr>
              <a:t> del primer </a:t>
            </a:r>
            <a:r>
              <a:rPr lang="en-US" sz="1440" dirty="0" err="1">
                <a:latin typeface="+mn-lt"/>
              </a:rPr>
              <a:t>trimestre</a:t>
            </a:r>
            <a:r>
              <a:rPr lang="en-US" sz="1440" dirty="0">
                <a:latin typeface="+mn-lt"/>
              </a:rPr>
              <a:t>, la meta </a:t>
            </a:r>
            <a:r>
              <a:rPr lang="en-US" sz="1440" dirty="0" err="1">
                <a:latin typeface="+mn-lt"/>
              </a:rPr>
              <a:t>anual</a:t>
            </a:r>
            <a:r>
              <a:rPr lang="en-US" sz="1440" dirty="0">
                <a:latin typeface="+mn-lt"/>
              </a:rPr>
              <a:t> </a:t>
            </a:r>
            <a:r>
              <a:rPr lang="en-US" sz="1440" dirty="0" err="1">
                <a:latin typeface="+mn-lt"/>
              </a:rPr>
              <a:t>tiene</a:t>
            </a:r>
            <a:r>
              <a:rPr lang="en-US" sz="1440" dirty="0">
                <a:latin typeface="+mn-lt"/>
              </a:rPr>
              <a:t> un </a:t>
            </a:r>
            <a:r>
              <a:rPr lang="en-US" sz="1440" dirty="0" err="1">
                <a:latin typeface="+mn-lt"/>
              </a:rPr>
              <a:t>avance</a:t>
            </a:r>
            <a:r>
              <a:rPr lang="en-US" sz="1440" dirty="0">
                <a:latin typeface="+mn-lt"/>
              </a:rPr>
              <a:t> del </a:t>
            </a:r>
            <a:r>
              <a:rPr lang="en-US" sz="1440" b="1" dirty="0">
                <a:latin typeface="+mn-lt"/>
              </a:rPr>
              <a:t>25%.</a:t>
            </a:r>
            <a:endParaRPr lang="en-US" sz="144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083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OBJETIVO GENERAL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277792" y="652047"/>
            <a:ext cx="11678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s-ES_tradnl" sz="18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IMPLEMENTAR ACCIONES </a:t>
            </a:r>
            <a:r>
              <a:rPr lang="es-MX" sz="18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ESTRATEGIAS QUE FORTALECEN LA SUPERVISIÓN DEL INGRESO Y EL USO EFICIENTE DE LOS RECURSOS PÚBLICOS, ASÍ COMO </a:t>
            </a:r>
            <a:r>
              <a:rPr lang="es-ES_tradnl" sz="1800">
                <a:solidFill>
                  <a:prstClr val="black"/>
                </a:solidFill>
                <a:latin typeface="Calibri" panose="020F0502020204030204"/>
              </a:rPr>
              <a:t>LA EVALUACIÓN DE LA ACTUACIÓN Y DESEMPEÑO DE LAS Y LOS SERVIDORES PÚBLICOS.</a:t>
            </a:r>
            <a:endParaRPr lang="es-MX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F104A3F-4F68-F92E-8E7B-02E06A480E78}"/>
              </a:ext>
            </a:extLst>
          </p:cNvPr>
          <p:cNvSpPr txBox="1"/>
          <p:nvPr/>
        </p:nvSpPr>
        <p:spPr>
          <a:xfrm>
            <a:off x="277792" y="1549353"/>
            <a:ext cx="11678856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ESTE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PRIMER 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TRIMESTRE, SE IMPLEMENTARON 5,593 ACCIONES DE CUMPLIMIENTO Y SEGUIMIENTO DE RENDICIÓN DE CUENTAS, FRENTE A LAS 5,507 PROYECTADAS, LO QUE REPRESENTÓ SUPERAR LA META TRIMESTRAL CON </a:t>
            </a:r>
            <a:r>
              <a:rPr lang="es-ES_tradnl" dirty="0">
                <a:solidFill>
                  <a:prstClr val="black"/>
                </a:solidFill>
                <a:latin typeface="Calibri" panose="020F0502020204030204"/>
              </a:rPr>
              <a:t>UN</a:t>
            </a: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_tradn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101.56%.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5396380"/>
              </p:ext>
            </p:extLst>
          </p:nvPr>
        </p:nvGraphicFramePr>
        <p:xfrm>
          <a:off x="3279059" y="2572689"/>
          <a:ext cx="5722374" cy="4047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29265" y="305151"/>
            <a:ext cx="11012129" cy="25776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b="1" dirty="0"/>
              <a:t>DIRECCIÓN DE AUDITORÍA DE OBRA PÚBLICA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EN ESTE PRIMER TRIMESTRE 2025, LA DIRECCIÓN DE AUDITORÍA DE OBRA PÚBLICA REALIZÓ 100 ACCIONES EN LA ACTIVIDAD DENOMINADA AUDITORÍAS Y REVISIONES A LA OBRA PÚBLICA, ADQUISICIONES Y SERVICIOS RELACIONADOS, RESULTADO QUE REPRESENTA EL </a:t>
            </a:r>
            <a:r>
              <a:rPr lang="es-ES_tradnl" b="1" dirty="0"/>
              <a:t>100%</a:t>
            </a:r>
            <a:r>
              <a:rPr lang="es-ES_tradnl" dirty="0"/>
              <a:t> DE CUMPLIMIENTO.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/>
              <a:t>Y EN LA ACTIVIDAD DE VERIFICACIONES EN MATERIA DE CONSTRUCCIÓN, IMPLEMENTÓ 18 VERIFICACIONES, DE LAS 18 PROYECTADAS, REPRESENTANDO EL </a:t>
            </a:r>
            <a:r>
              <a:rPr lang="es-ES_tradnl" b="1" dirty="0"/>
              <a:t>100%</a:t>
            </a:r>
            <a:r>
              <a:rPr lang="es-ES_tradnl" dirty="0"/>
              <a:t> DE AVANCE TRIMESTRAL. </a:t>
            </a: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545378"/>
              </p:ext>
            </p:extLst>
          </p:nvPr>
        </p:nvGraphicFramePr>
        <p:xfrm>
          <a:off x="1179871" y="2882780"/>
          <a:ext cx="4739148" cy="3670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3201CFEB-9DF9-45C8-ABA3-83B2847756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4522546"/>
              </p:ext>
            </p:extLst>
          </p:nvPr>
        </p:nvGraphicFramePr>
        <p:xfrm>
          <a:off x="6344510" y="2972689"/>
          <a:ext cx="4403037" cy="358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2819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 de Obra Pública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6" name="Imagen 5"/>
          <p:cNvPicPr/>
          <p:nvPr/>
        </p:nvPicPr>
        <p:blipFill>
          <a:blip r:embed="rId3"/>
          <a:srcRect l="10008" r="10008"/>
          <a:stretch/>
        </p:blipFill>
        <p:spPr>
          <a:xfrm>
            <a:off x="198010" y="2437613"/>
            <a:ext cx="3863427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n 6"/>
          <p:cNvPicPr/>
          <p:nvPr/>
        </p:nvPicPr>
        <p:blipFill>
          <a:blip r:embed="rId4"/>
          <a:srcRect l="11446" r="11446"/>
          <a:stretch/>
        </p:blipFill>
        <p:spPr>
          <a:xfrm>
            <a:off x="4324451" y="2437613"/>
            <a:ext cx="3729355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n 7"/>
          <p:cNvPicPr/>
          <p:nvPr/>
        </p:nvPicPr>
        <p:blipFill>
          <a:blip r:embed="rId5"/>
          <a:srcRect l="4574" r="4574"/>
          <a:stretch/>
        </p:blipFill>
        <p:spPr bwMode="auto">
          <a:xfrm>
            <a:off x="8316820" y="2437613"/>
            <a:ext cx="3710983" cy="2877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639097" y="374073"/>
            <a:ext cx="10798523" cy="2418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sz="1600" b="1">
                <a:solidFill>
                  <a:prstClr val="black"/>
                </a:solidFill>
                <a:latin typeface="Calibri" panose="020F0502020204030204"/>
              </a:rPr>
              <a:t>DIRECCIÓN DE AUDITORÍA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endParaRPr lang="es-ES_tradnl" sz="1100" b="1">
              <a:solidFill>
                <a:prstClr val="black"/>
              </a:solidFill>
              <a:latin typeface="Calibri" panose="020F0502020204030204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sz="1600">
                <a:solidFill>
                  <a:prstClr val="black"/>
                </a:solidFill>
                <a:latin typeface="Calibri" panose="020F0502020204030204"/>
              </a:rPr>
              <a:t>LA DIRECCIÓN DE AUDITORÍA, DURANTE EL PRIMER TRIMESTRE, LOGRÓ SUPERAR LA META ESTABLECIDA CON EL </a:t>
            </a:r>
            <a:r>
              <a:rPr lang="es-ES_tradnl" sz="1600" b="1">
                <a:solidFill>
                  <a:prstClr val="black"/>
                </a:solidFill>
                <a:latin typeface="Calibri" panose="020F0502020204030204"/>
              </a:rPr>
              <a:t>107.52%</a:t>
            </a:r>
            <a:r>
              <a:rPr lang="es-ES_tradnl" sz="1600">
                <a:solidFill>
                  <a:prstClr val="black"/>
                </a:solidFill>
                <a:latin typeface="Calibri" panose="020F0502020204030204"/>
              </a:rPr>
              <a:t>, EN LA ACTIVIDAD DE ACCIONES DE CONTROL Y SEGUIMIENTO A LA CUENTA PÚBLICA, REALIZANDO 3,656 FRENTE A LAS 3,400 PROGRAMADAS.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_tradnl" sz="1600">
                <a:solidFill>
                  <a:prstClr val="black"/>
                </a:solidFill>
                <a:latin typeface="Calibri" panose="020F0502020204030204"/>
              </a:rPr>
              <a:t>EN LAS AUDITORÍAS, REVISIONES Y ARQUEOS, SE REALIZARON 20 ACCIONES DE LAS 25 PLANTEADAS, LO QUE REPRESENTA EL </a:t>
            </a:r>
            <a:r>
              <a:rPr lang="es-ES_tradnl" sz="1600" b="1">
                <a:solidFill>
                  <a:prstClr val="black"/>
                </a:solidFill>
                <a:latin typeface="Calibri" panose="020F0502020204030204"/>
              </a:rPr>
              <a:t>80% </a:t>
            </a:r>
            <a:r>
              <a:rPr lang="es-ES_tradnl" sz="1600">
                <a:solidFill>
                  <a:prstClr val="black"/>
                </a:solidFill>
                <a:latin typeface="Calibri" panose="020F0502020204030204"/>
              </a:rPr>
              <a:t>DE LA META TRIMESTRAL, </a:t>
            </a:r>
            <a:r>
              <a:rPr lang="es-MX" sz="16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DEBIDO A QUE LA REVISIÓN DE LA GLOSA DE EGRESOS DE LA CUENTA PÚBLICA, DEPENDE DE LOS TRÁMITES REALIZADOS POR LAS DEPENDENCIAS MUNICIPALES, AUNADO A ESTO, EL PRESUPUESTO DEL EJERCICIO 2025 FUE APERTURADO A FINALES DEL SEGUNDO MES DEL PRIMER TRIMESTRE, POR LO QUE EL NÚMERO CONSIDERADO PARA LA META DISMINUYÓ.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2572328"/>
              </p:ext>
            </p:extLst>
          </p:nvPr>
        </p:nvGraphicFramePr>
        <p:xfrm>
          <a:off x="754380" y="2959473"/>
          <a:ext cx="4705201" cy="3635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024969B-4E58-430E-A3AD-5BF683DCD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6504531"/>
              </p:ext>
            </p:extLst>
          </p:nvPr>
        </p:nvGraphicFramePr>
        <p:xfrm>
          <a:off x="6361471" y="2949604"/>
          <a:ext cx="4899168" cy="3635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34079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Dirección de Auditoría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/>
          <a:srcRect l="18782" r="18782"/>
          <a:stretch/>
        </p:blipFill>
        <p:spPr>
          <a:xfrm>
            <a:off x="8700372" y="2833703"/>
            <a:ext cx="3016877" cy="2715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C230978-5E70-39BA-B26E-BE470C76D8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21" b="4821"/>
          <a:stretch/>
        </p:blipFill>
        <p:spPr>
          <a:xfrm>
            <a:off x="562844" y="2816082"/>
            <a:ext cx="2902782" cy="273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6DEA300-5586-6CE4-2F8A-494A506E95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642" b="37697"/>
          <a:stretch/>
        </p:blipFill>
        <p:spPr>
          <a:xfrm>
            <a:off x="4504038" y="2772426"/>
            <a:ext cx="3294242" cy="2776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5335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3"/>
            <a:ext cx="3400462" cy="53645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21995" y="321126"/>
            <a:ext cx="11148525" cy="3107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s-ES_tradnl" sz="1600" b="1" dirty="0"/>
              <a:t>DIRECCIÓN DE LA FUNCIÓN PÚBLICA MUNICIPAL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sz="1600" dirty="0"/>
              <a:t>LA DIRECCIÓN DE LA FUNCIÓN PÚBLICA MUNICIPAL, </a:t>
            </a:r>
            <a:r>
              <a:rPr lang="es-ES" sz="1600" dirty="0"/>
              <a:t>EN LA ACTIVIDAD DE EVALUACIONES DEL PROGRAMA MUNICIPAL DE ACREDITACIÓN “CALIDAD Y SERVICIO CON CUENTAS CLARAS”, </a:t>
            </a:r>
            <a:r>
              <a:rPr lang="es-ES_tradnl" sz="1600" dirty="0"/>
              <a:t>OBTUVO UN AVANCE </a:t>
            </a:r>
            <a:r>
              <a:rPr lang="es-ES" sz="1600" dirty="0"/>
              <a:t>DEL </a:t>
            </a:r>
            <a:r>
              <a:rPr lang="es-ES" sz="1600" b="1" dirty="0"/>
              <a:t>50.66%</a:t>
            </a:r>
            <a:r>
              <a:rPr lang="es-ES" sz="1600" dirty="0"/>
              <a:t> DE LA META, YA QUE SE REALIZARON 38 EVALUACIONES FRENTE A LAS 75 PROGRAMADAS, DEBIDO A QUE </a:t>
            </a:r>
            <a:r>
              <a:rPr lang="es-MX" sz="1600" kern="0" dirty="0">
                <a:latin typeface="Calibri" panose="020F0502020204030204" pitchFamily="34" charset="0"/>
              </a:rPr>
              <a:t>NO</a:t>
            </a:r>
            <a:r>
              <a:rPr lang="es-MX" sz="1600" kern="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SE CONTÓ CON LOS RECURSOS NECESARIOS PARA LLEVAR A CABO TODAS LAS EVALUACIONES.</a:t>
            </a:r>
            <a:r>
              <a:rPr lang="es-ES" sz="1600" dirty="0"/>
              <a:t>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POR OTRA PARTE, EN LAS ACTIVIDADES DE DIFUSIÓN SOBRE EL PROTOCOLO DE ATENCIÓN CIUDADANA PARA TRÁMITES Y SERVICIOS, LOGRÓ CUMPLIR CON EL </a:t>
            </a:r>
            <a:r>
              <a:rPr lang="es-ES" sz="1600" b="1" dirty="0"/>
              <a:t>100% </a:t>
            </a:r>
            <a:r>
              <a:rPr lang="es-ES" sz="1600" dirty="0"/>
              <a:t>DE AVANCE, YA QUE</a:t>
            </a:r>
            <a:r>
              <a:rPr lang="es-ES" sz="1600" b="1" dirty="0"/>
              <a:t> </a:t>
            </a:r>
            <a:r>
              <a:rPr lang="es-ES" sz="1600" dirty="0"/>
              <a:t>SE REALIZARON LAS 15 ACCIONES DE DIFUSIÓN PROYECTADAS.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/>
              <a:t>EN TANTO, EN LA INTEGRACIÓN DE COMITÉS DE CONTRALORÍA SOCIAL, SE LOGRARON INTEGRAR 142 COMITÉS, DE LOS 3 PROGRAMADOS EN ESTE TRIMESTRE, REPRESENTANDO SUPERAR LA META CON EL </a:t>
            </a:r>
            <a:r>
              <a:rPr lang="es-ES" sz="1600" b="1" dirty="0"/>
              <a:t>4733.33%; </a:t>
            </a:r>
            <a:r>
              <a:rPr lang="es-ES" sz="1600" dirty="0"/>
              <a:t>ASIMISMO, EN LA ACTIVIDAD DE ACTAS DE ENTREGA Y RECEPCIÓN CONCLUIDAS, EN ESTE PERIODO, SE REBASÓ LA META CON EL </a:t>
            </a:r>
            <a:r>
              <a:rPr lang="es-ES" sz="1600" b="1" dirty="0"/>
              <a:t>386.66%, </a:t>
            </a:r>
            <a:r>
              <a:rPr lang="es-ES" sz="1600" dirty="0"/>
              <a:t>YA QUE</a:t>
            </a:r>
            <a:r>
              <a:rPr lang="es-ES" sz="1600" b="1" dirty="0"/>
              <a:t> </a:t>
            </a:r>
            <a:r>
              <a:rPr lang="es-ES" sz="1600" dirty="0"/>
              <a:t>SE REALIZARON 58 ACTAS DE LAS 15 PROGRAMADAS; </a:t>
            </a:r>
            <a:r>
              <a:rPr lang="es-MX" sz="1600" kern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ESTE RESULTADO SE OBTIENE DEBIDO A LOS CAMBIOS DE PERSONAS SERVIDORAS PÚBLICAS TITULARES, DURANTE </a:t>
            </a:r>
            <a:r>
              <a:rPr lang="es-ES" sz="1600" kern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ESTE PRIMER TRIMESTRE.</a:t>
            </a:r>
            <a:endParaRPr lang="es-ES" sz="1600" dirty="0"/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s-ES" sz="1600" b="1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C3F63F3-2812-C31F-BE8D-FACAC1DDD4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071891"/>
              </p:ext>
            </p:extLst>
          </p:nvPr>
        </p:nvGraphicFramePr>
        <p:xfrm>
          <a:off x="421996" y="3429000"/>
          <a:ext cx="5168616" cy="3379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B95B168-5D18-27F3-A4A8-BAA180146A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2426083"/>
              </p:ext>
            </p:extLst>
          </p:nvPr>
        </p:nvGraphicFramePr>
        <p:xfrm>
          <a:off x="5841459" y="3672068"/>
          <a:ext cx="5928545" cy="3349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828530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22057</TotalTime>
  <Words>2032</Words>
  <Application>Microsoft Office PowerPoint</Application>
  <PresentationFormat>Panorámica</PresentationFormat>
  <Paragraphs>246</Paragraphs>
  <Slides>18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Unidad Jurídica CM</cp:lastModifiedBy>
  <cp:revision>394</cp:revision>
  <cp:lastPrinted>2022-08-09T15:08:40Z</cp:lastPrinted>
  <dcterms:created xsi:type="dcterms:W3CDTF">2021-04-16T16:11:05Z</dcterms:created>
  <dcterms:modified xsi:type="dcterms:W3CDTF">2025-06-24T14:53:21Z</dcterms:modified>
</cp:coreProperties>
</file>